
<file path=[Content_Types].xml><?xml version="1.0" encoding="utf-8"?>
<Types xmlns="http://schemas.openxmlformats.org/package/2006/content-types">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E1763095-8507-4A23-9060-D8530D004EE5}" type="datetimeFigureOut">
              <a:rPr lang="es-CO" smtClean="0"/>
              <a:t>29/05/2015</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3573008-DA6A-4FB3-9AED-4227D938A238}" type="slidenum">
              <a:rPr lang="es-CO" smtClean="0"/>
              <a:t>‹Nº›</a:t>
            </a:fld>
            <a:endParaRPr lang="es-CO"/>
          </a:p>
        </p:txBody>
      </p:sp>
    </p:spTree>
    <p:extLst>
      <p:ext uri="{BB962C8B-B14F-4D97-AF65-F5344CB8AC3E}">
        <p14:creationId xmlns:p14="http://schemas.microsoft.com/office/powerpoint/2010/main" val="2522951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E1763095-8507-4A23-9060-D8530D004EE5}" type="datetimeFigureOut">
              <a:rPr lang="es-CO" smtClean="0"/>
              <a:t>29/05/2015</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3573008-DA6A-4FB3-9AED-4227D938A238}" type="slidenum">
              <a:rPr lang="es-CO" smtClean="0"/>
              <a:t>‹Nº›</a:t>
            </a:fld>
            <a:endParaRPr lang="es-CO"/>
          </a:p>
        </p:txBody>
      </p:sp>
    </p:spTree>
    <p:extLst>
      <p:ext uri="{BB962C8B-B14F-4D97-AF65-F5344CB8AC3E}">
        <p14:creationId xmlns:p14="http://schemas.microsoft.com/office/powerpoint/2010/main" val="2556987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E1763095-8507-4A23-9060-D8530D004EE5}" type="datetimeFigureOut">
              <a:rPr lang="es-CO" smtClean="0"/>
              <a:t>29/05/2015</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3573008-DA6A-4FB3-9AED-4227D938A238}" type="slidenum">
              <a:rPr lang="es-CO" smtClean="0"/>
              <a:t>‹Nº›</a:t>
            </a:fld>
            <a:endParaRPr lang="es-CO"/>
          </a:p>
        </p:txBody>
      </p:sp>
    </p:spTree>
    <p:extLst>
      <p:ext uri="{BB962C8B-B14F-4D97-AF65-F5344CB8AC3E}">
        <p14:creationId xmlns:p14="http://schemas.microsoft.com/office/powerpoint/2010/main" val="281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E1763095-8507-4A23-9060-D8530D004EE5}" type="datetimeFigureOut">
              <a:rPr lang="es-CO" smtClean="0"/>
              <a:t>29/05/2015</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3573008-DA6A-4FB3-9AED-4227D938A238}" type="slidenum">
              <a:rPr lang="es-CO" smtClean="0"/>
              <a:t>‹Nº›</a:t>
            </a:fld>
            <a:endParaRPr lang="es-CO"/>
          </a:p>
        </p:txBody>
      </p:sp>
    </p:spTree>
    <p:extLst>
      <p:ext uri="{BB962C8B-B14F-4D97-AF65-F5344CB8AC3E}">
        <p14:creationId xmlns:p14="http://schemas.microsoft.com/office/powerpoint/2010/main" val="700346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E1763095-8507-4A23-9060-D8530D004EE5}" type="datetimeFigureOut">
              <a:rPr lang="es-CO" smtClean="0"/>
              <a:t>29/05/2015</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3573008-DA6A-4FB3-9AED-4227D938A238}" type="slidenum">
              <a:rPr lang="es-CO" smtClean="0"/>
              <a:t>‹Nº›</a:t>
            </a:fld>
            <a:endParaRPr lang="es-CO"/>
          </a:p>
        </p:txBody>
      </p:sp>
    </p:spTree>
    <p:extLst>
      <p:ext uri="{BB962C8B-B14F-4D97-AF65-F5344CB8AC3E}">
        <p14:creationId xmlns:p14="http://schemas.microsoft.com/office/powerpoint/2010/main" val="513528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E1763095-8507-4A23-9060-D8530D004EE5}" type="datetimeFigureOut">
              <a:rPr lang="es-CO" smtClean="0"/>
              <a:t>29/05/2015</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33573008-DA6A-4FB3-9AED-4227D938A238}" type="slidenum">
              <a:rPr lang="es-CO" smtClean="0"/>
              <a:t>‹Nº›</a:t>
            </a:fld>
            <a:endParaRPr lang="es-CO"/>
          </a:p>
        </p:txBody>
      </p:sp>
    </p:spTree>
    <p:extLst>
      <p:ext uri="{BB962C8B-B14F-4D97-AF65-F5344CB8AC3E}">
        <p14:creationId xmlns:p14="http://schemas.microsoft.com/office/powerpoint/2010/main" val="112719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E1763095-8507-4A23-9060-D8530D004EE5}" type="datetimeFigureOut">
              <a:rPr lang="es-CO" smtClean="0"/>
              <a:t>29/05/2015</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33573008-DA6A-4FB3-9AED-4227D938A238}" type="slidenum">
              <a:rPr lang="es-CO" smtClean="0"/>
              <a:t>‹Nº›</a:t>
            </a:fld>
            <a:endParaRPr lang="es-CO"/>
          </a:p>
        </p:txBody>
      </p:sp>
    </p:spTree>
    <p:extLst>
      <p:ext uri="{BB962C8B-B14F-4D97-AF65-F5344CB8AC3E}">
        <p14:creationId xmlns:p14="http://schemas.microsoft.com/office/powerpoint/2010/main" val="597444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E1763095-8507-4A23-9060-D8530D004EE5}" type="datetimeFigureOut">
              <a:rPr lang="es-CO" smtClean="0"/>
              <a:t>29/05/2015</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33573008-DA6A-4FB3-9AED-4227D938A238}" type="slidenum">
              <a:rPr lang="es-CO" smtClean="0"/>
              <a:t>‹Nº›</a:t>
            </a:fld>
            <a:endParaRPr lang="es-CO"/>
          </a:p>
        </p:txBody>
      </p:sp>
    </p:spTree>
    <p:extLst>
      <p:ext uri="{BB962C8B-B14F-4D97-AF65-F5344CB8AC3E}">
        <p14:creationId xmlns:p14="http://schemas.microsoft.com/office/powerpoint/2010/main" val="2972392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1763095-8507-4A23-9060-D8530D004EE5}" type="datetimeFigureOut">
              <a:rPr lang="es-CO" smtClean="0"/>
              <a:t>29/05/2015</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33573008-DA6A-4FB3-9AED-4227D938A238}" type="slidenum">
              <a:rPr lang="es-CO" smtClean="0"/>
              <a:t>‹Nº›</a:t>
            </a:fld>
            <a:endParaRPr lang="es-CO"/>
          </a:p>
        </p:txBody>
      </p:sp>
    </p:spTree>
    <p:extLst>
      <p:ext uri="{BB962C8B-B14F-4D97-AF65-F5344CB8AC3E}">
        <p14:creationId xmlns:p14="http://schemas.microsoft.com/office/powerpoint/2010/main" val="2343214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1763095-8507-4A23-9060-D8530D004EE5}" type="datetimeFigureOut">
              <a:rPr lang="es-CO" smtClean="0"/>
              <a:t>29/05/2015</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33573008-DA6A-4FB3-9AED-4227D938A238}" type="slidenum">
              <a:rPr lang="es-CO" smtClean="0"/>
              <a:t>‹Nº›</a:t>
            </a:fld>
            <a:endParaRPr lang="es-CO"/>
          </a:p>
        </p:txBody>
      </p:sp>
    </p:spTree>
    <p:extLst>
      <p:ext uri="{BB962C8B-B14F-4D97-AF65-F5344CB8AC3E}">
        <p14:creationId xmlns:p14="http://schemas.microsoft.com/office/powerpoint/2010/main" val="3685160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1763095-8507-4A23-9060-D8530D004EE5}" type="datetimeFigureOut">
              <a:rPr lang="es-CO" smtClean="0"/>
              <a:t>29/05/2015</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33573008-DA6A-4FB3-9AED-4227D938A238}" type="slidenum">
              <a:rPr lang="es-CO" smtClean="0"/>
              <a:t>‹Nº›</a:t>
            </a:fld>
            <a:endParaRPr lang="es-CO"/>
          </a:p>
        </p:txBody>
      </p:sp>
    </p:spTree>
    <p:extLst>
      <p:ext uri="{BB962C8B-B14F-4D97-AF65-F5344CB8AC3E}">
        <p14:creationId xmlns:p14="http://schemas.microsoft.com/office/powerpoint/2010/main" val="679610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763095-8507-4A23-9060-D8530D004EE5}" type="datetimeFigureOut">
              <a:rPr lang="es-CO" smtClean="0"/>
              <a:t>29/05/2015</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573008-DA6A-4FB3-9AED-4227D938A238}" type="slidenum">
              <a:rPr lang="es-CO" smtClean="0"/>
              <a:t>‹Nº›</a:t>
            </a:fld>
            <a:endParaRPr lang="es-CO"/>
          </a:p>
        </p:txBody>
      </p:sp>
    </p:spTree>
    <p:extLst>
      <p:ext uri="{BB962C8B-B14F-4D97-AF65-F5344CB8AC3E}">
        <p14:creationId xmlns:p14="http://schemas.microsoft.com/office/powerpoint/2010/main" val="3192021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NOMINA_PAGO_DE_SUELDOS_LW%20final.xls" TargetMode="External"/><Relationship Id="rId2" Type="http://schemas.openxmlformats.org/officeDocument/2006/relationships/hyperlink" Target="trabajo%20final%20de%20informatica%20APA.docx" TargetMode="Externa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Hoja_de_c_lculo_de_Microsoft_Excel_97-20031.xls"/></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4471721" y="509273"/>
            <a:ext cx="4131365" cy="523220"/>
          </a:xfrm>
          <a:prstGeom prst="rect">
            <a:avLst/>
          </a:prstGeom>
        </p:spPr>
        <p:txBody>
          <a:bodyPr wrap="square">
            <a:spAutoFit/>
          </a:bodyPr>
          <a:lstStyle/>
          <a:p>
            <a:pPr algn="ctr"/>
            <a:r>
              <a:rPr lang="es-ES"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LIQUIDACION DE NOMINA</a:t>
            </a:r>
            <a:endParaRPr lang="es-ES"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6" name="Rectángulo redondeado 5">
            <a:hlinkClick r:id="rId2" action="ppaction://hlinkfile"/>
          </p:cNvPr>
          <p:cNvSpPr/>
          <p:nvPr/>
        </p:nvSpPr>
        <p:spPr>
          <a:xfrm>
            <a:off x="1275008" y="1558344"/>
            <a:ext cx="3593206" cy="875763"/>
          </a:xfrm>
          <a:prstGeom prst="roundRect">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ysClr val="windowText" lastClr="000000"/>
                </a:solidFill>
              </a:rPr>
              <a:t>Legislación laboral</a:t>
            </a:r>
            <a:endParaRPr lang="es-CO" dirty="0">
              <a:solidFill>
                <a:sysClr val="windowText" lastClr="000000"/>
              </a:solidFill>
            </a:endParaRPr>
          </a:p>
        </p:txBody>
      </p:sp>
      <p:sp>
        <p:nvSpPr>
          <p:cNvPr id="7" name="Rectángulo redondeado 6"/>
          <p:cNvSpPr/>
          <p:nvPr/>
        </p:nvSpPr>
        <p:spPr>
          <a:xfrm>
            <a:off x="1275008" y="3485808"/>
            <a:ext cx="3593206" cy="87576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ysClr val="windowText" lastClr="000000"/>
                </a:solidFill>
              </a:rPr>
              <a:t>Video</a:t>
            </a:r>
            <a:endParaRPr lang="es-CO" dirty="0">
              <a:solidFill>
                <a:sysClr val="windowText" lastClr="000000"/>
              </a:solidFill>
            </a:endParaRPr>
          </a:p>
        </p:txBody>
      </p:sp>
      <p:sp>
        <p:nvSpPr>
          <p:cNvPr id="8" name="Rectángulo redondeado 7">
            <a:hlinkClick r:id="rId3" action="ppaction://hlinkfile"/>
          </p:cNvPr>
          <p:cNvSpPr/>
          <p:nvPr/>
        </p:nvSpPr>
        <p:spPr>
          <a:xfrm>
            <a:off x="1275008" y="2522076"/>
            <a:ext cx="3593206" cy="875763"/>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ysClr val="windowText" lastClr="000000"/>
                </a:solidFill>
              </a:rPr>
              <a:t>Nómina</a:t>
            </a:r>
            <a:endParaRPr lang="es-CO" dirty="0">
              <a:solidFill>
                <a:sysClr val="windowText" lastClr="000000"/>
              </a:solidFill>
            </a:endParaRPr>
          </a:p>
        </p:txBody>
      </p:sp>
      <p:sp>
        <p:nvSpPr>
          <p:cNvPr id="9" name="Rectángulo redondeado 8">
            <a:hlinkClick r:id="rId4" action="ppaction://hlinksldjump"/>
          </p:cNvPr>
          <p:cNvSpPr/>
          <p:nvPr/>
        </p:nvSpPr>
        <p:spPr>
          <a:xfrm>
            <a:off x="10225826" y="6168980"/>
            <a:ext cx="1966174" cy="5344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tx1"/>
                </a:solidFill>
              </a:rPr>
              <a:t>siguiente</a:t>
            </a:r>
            <a:endParaRPr lang="es-CO" dirty="0">
              <a:solidFill>
                <a:schemeClr val="tx1"/>
              </a:solidFill>
            </a:endParaRPr>
          </a:p>
        </p:txBody>
      </p:sp>
      <p:pic>
        <p:nvPicPr>
          <p:cNvPr id="1026" name="Picture 2" descr="http://www.gsh.com.co/userfiles/OutsourcingDenomina.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29835" y="1206098"/>
            <a:ext cx="5546501" cy="4035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1660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a:hlinkClick r:id="rId3" action="ppaction://hlinksldjump"/>
          </p:cNvPr>
          <p:cNvSpPr/>
          <p:nvPr/>
        </p:nvSpPr>
        <p:spPr>
          <a:xfrm>
            <a:off x="10225826" y="6168980"/>
            <a:ext cx="1966174" cy="5344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Regresar</a:t>
            </a:r>
          </a:p>
        </p:txBody>
      </p:sp>
      <p:graphicFrame>
        <p:nvGraphicFramePr>
          <p:cNvPr id="2" name="Objeto 1"/>
          <p:cNvGraphicFramePr>
            <a:graphicFrameLocks noChangeAspect="1"/>
          </p:cNvGraphicFramePr>
          <p:nvPr>
            <p:extLst>
              <p:ext uri="{D42A27DB-BD31-4B8C-83A1-F6EECF244321}">
                <p14:modId xmlns:p14="http://schemas.microsoft.com/office/powerpoint/2010/main" val="326923160"/>
              </p:ext>
            </p:extLst>
          </p:nvPr>
        </p:nvGraphicFramePr>
        <p:xfrm>
          <a:off x="1588" y="6905625"/>
          <a:ext cx="7329487" cy="5418138"/>
        </p:xfrm>
        <a:graphic>
          <a:graphicData uri="http://schemas.openxmlformats.org/presentationml/2006/ole">
            <mc:AlternateContent xmlns:mc="http://schemas.openxmlformats.org/markup-compatibility/2006">
              <mc:Choice xmlns:v="urn:schemas-microsoft-com:vml" Requires="v">
                <p:oleObj spid="_x0000_s1028" name="Hoja de cálculo" r:id="rId4" imgW="12382458" imgH="9153448" progId="Excel.Sheet.8">
                  <p:embed/>
                </p:oleObj>
              </mc:Choice>
              <mc:Fallback>
                <p:oleObj name="Hoja de cálculo" r:id="rId4" imgW="12382458" imgH="9153448" progId="Excel.Sheet.8">
                  <p:embed/>
                  <p:pic>
                    <p:nvPicPr>
                      <p:cNvPr id="0" name=""/>
                      <p:cNvPicPr/>
                      <p:nvPr/>
                    </p:nvPicPr>
                    <p:blipFill>
                      <a:blip r:embed="rId5"/>
                      <a:stretch>
                        <a:fillRect/>
                      </a:stretch>
                    </p:blipFill>
                    <p:spPr>
                      <a:xfrm>
                        <a:off x="1588" y="6905625"/>
                        <a:ext cx="7329487" cy="5418138"/>
                      </a:xfrm>
                      <a:prstGeom prst="rect">
                        <a:avLst/>
                      </a:prstGeom>
                    </p:spPr>
                  </p:pic>
                </p:oleObj>
              </mc:Fallback>
            </mc:AlternateContent>
          </a:graphicData>
        </a:graphic>
      </p:graphicFrame>
    </p:spTree>
    <p:extLst>
      <p:ext uri="{BB962C8B-B14F-4D97-AF65-F5344CB8AC3E}">
        <p14:creationId xmlns:p14="http://schemas.microsoft.com/office/powerpoint/2010/main" val="6293525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604609" y="610501"/>
            <a:ext cx="2776722" cy="923330"/>
          </a:xfrm>
          <a:prstGeom prst="rect">
            <a:avLst/>
          </a:prstGeom>
          <a:noFill/>
        </p:spPr>
        <p:txBody>
          <a:bodyPr wrap="none" lIns="91440" tIns="45720" rIns="91440" bIns="45720">
            <a:spAutoFit/>
          </a:bodyPr>
          <a:lstStyle/>
          <a:p>
            <a:pPr algn="ctr"/>
            <a:r>
              <a:rPr lang="es-E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NOMINA</a:t>
            </a:r>
            <a:endPar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CuadroTexto 2"/>
          <p:cNvSpPr txBox="1"/>
          <p:nvPr/>
        </p:nvSpPr>
        <p:spPr>
          <a:xfrm>
            <a:off x="233557" y="1996225"/>
            <a:ext cx="7004370" cy="3477875"/>
          </a:xfrm>
          <a:prstGeom prst="rect">
            <a:avLst/>
          </a:prstGeom>
          <a:noFill/>
        </p:spPr>
        <p:txBody>
          <a:bodyPr wrap="square" rtlCol="0">
            <a:spAutoFit/>
          </a:bodyPr>
          <a:lstStyle/>
          <a:p>
            <a:r>
              <a:rPr lang="es-CO" sz="2000" dirty="0"/>
              <a:t>La nómina es el documento que se entrega mensualmente a todos los trabajadores en el que aparece el detalle del salario que recibe, junto con las deducciones que se le practican de dicho salario, bien sea por descuentos obligatorios marcados por la legislación vigente, bien sea por otro tipo de descuentos como anticipos, o deducciones para seguros de salud</a:t>
            </a:r>
            <a:r>
              <a:rPr lang="es-CO" sz="2000" dirty="0" smtClean="0"/>
              <a:t>.</a:t>
            </a:r>
          </a:p>
          <a:p>
            <a:endParaRPr lang="es-CO" sz="2000" dirty="0"/>
          </a:p>
          <a:p>
            <a:r>
              <a:rPr lang="es-CO" sz="2000" dirty="0"/>
              <a:t>El formato estándar de una nómina está regulado por la legislación vigente y se marca una estructura y contenido mínimo que se debe respetar en todo caso. </a:t>
            </a:r>
          </a:p>
          <a:p>
            <a:endParaRPr lang="es-CO" sz="2000" dirty="0"/>
          </a:p>
        </p:txBody>
      </p:sp>
      <p:sp>
        <p:nvSpPr>
          <p:cNvPr id="4" name="Rectángulo redondeado 3">
            <a:hlinkClick r:id="rId2" action="ppaction://hlinksldjump"/>
          </p:cNvPr>
          <p:cNvSpPr/>
          <p:nvPr/>
        </p:nvSpPr>
        <p:spPr>
          <a:xfrm>
            <a:off x="10225826" y="6168980"/>
            <a:ext cx="1966174" cy="5344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Regresar</a:t>
            </a:r>
          </a:p>
        </p:txBody>
      </p:sp>
    </p:spTree>
    <p:extLst>
      <p:ext uri="{BB962C8B-B14F-4D97-AF65-F5344CB8AC3E}">
        <p14:creationId xmlns:p14="http://schemas.microsoft.com/office/powerpoint/2010/main" val="1960812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34676" y="277161"/>
            <a:ext cx="5922647" cy="923330"/>
          </a:xfrm>
          <a:prstGeom prst="rect">
            <a:avLst/>
          </a:prstGeom>
          <a:noFill/>
        </p:spPr>
        <p:txBody>
          <a:bodyPr wrap="none" lIns="91440" tIns="45720" rIns="91440" bIns="45720">
            <a:spAutoFit/>
          </a:bodyPr>
          <a:lstStyle/>
          <a:p>
            <a:pPr algn="ctr"/>
            <a:r>
              <a:rPr lang="es-E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APORTE EMPLEADO</a:t>
            </a:r>
            <a:endPar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CuadroTexto 2"/>
          <p:cNvSpPr txBox="1"/>
          <p:nvPr/>
        </p:nvSpPr>
        <p:spPr>
          <a:xfrm>
            <a:off x="399245" y="1841678"/>
            <a:ext cx="4211392" cy="584775"/>
          </a:xfrm>
          <a:prstGeom prst="rect">
            <a:avLst/>
          </a:prstGeom>
          <a:noFill/>
        </p:spPr>
        <p:txBody>
          <a:bodyPr wrap="square" rtlCol="0">
            <a:spAutoFit/>
          </a:bodyPr>
          <a:lstStyle/>
          <a:p>
            <a:r>
              <a:rPr lang="es-CO" sz="3200" dirty="0" smtClean="0">
                <a:latin typeface="Aharoni" panose="02010803020104030203" pitchFamily="2" charset="-79"/>
                <a:cs typeface="Aharoni" panose="02010803020104030203" pitchFamily="2" charset="-79"/>
              </a:rPr>
              <a:t>porcentajes</a:t>
            </a:r>
            <a:endParaRPr lang="es-CO" sz="3200" dirty="0">
              <a:latin typeface="Aharoni" panose="02010803020104030203" pitchFamily="2" charset="-79"/>
              <a:cs typeface="Aharoni" panose="02010803020104030203" pitchFamily="2" charset="-79"/>
            </a:endParaRPr>
          </a:p>
        </p:txBody>
      </p:sp>
      <p:sp>
        <p:nvSpPr>
          <p:cNvPr id="6" name="CuadroTexto 5"/>
          <p:cNvSpPr txBox="1"/>
          <p:nvPr/>
        </p:nvSpPr>
        <p:spPr>
          <a:xfrm>
            <a:off x="-200948" y="2777310"/>
            <a:ext cx="4224270" cy="1384995"/>
          </a:xfrm>
          <a:prstGeom prst="rect">
            <a:avLst/>
          </a:prstGeom>
          <a:noFill/>
        </p:spPr>
        <p:txBody>
          <a:bodyPr wrap="square" rtlCol="0">
            <a:spAutoFit/>
          </a:bodyPr>
          <a:lstStyle/>
          <a:p>
            <a:pPr algn="ctr"/>
            <a:r>
              <a:rPr lang="es-CO" sz="2800" dirty="0" smtClean="0">
                <a:solidFill>
                  <a:sysClr val="windowText" lastClr="000000"/>
                </a:solidFill>
              </a:rPr>
              <a:t>Salud: 4%</a:t>
            </a:r>
          </a:p>
          <a:p>
            <a:pPr algn="ctr"/>
            <a:endParaRPr lang="es-CO" sz="2800" dirty="0" smtClean="0">
              <a:solidFill>
                <a:sysClr val="windowText" lastClr="000000"/>
              </a:solidFill>
            </a:endParaRPr>
          </a:p>
          <a:p>
            <a:pPr algn="ctr"/>
            <a:r>
              <a:rPr lang="es-CO" sz="2800" dirty="0" smtClean="0">
                <a:solidFill>
                  <a:sysClr val="windowText" lastClr="000000"/>
                </a:solidFill>
              </a:rPr>
              <a:t>Pensión: 4%</a:t>
            </a:r>
            <a:endParaRPr lang="es-CO" sz="2800" dirty="0">
              <a:solidFill>
                <a:sysClr val="windowText" lastClr="000000"/>
              </a:solidFill>
            </a:endParaRPr>
          </a:p>
        </p:txBody>
      </p:sp>
      <p:sp>
        <p:nvSpPr>
          <p:cNvPr id="7" name="CuadroTexto 6"/>
          <p:cNvSpPr txBox="1"/>
          <p:nvPr/>
        </p:nvSpPr>
        <p:spPr>
          <a:xfrm>
            <a:off x="7688688" y="2777310"/>
            <a:ext cx="3940934" cy="1231106"/>
          </a:xfrm>
          <a:prstGeom prst="rect">
            <a:avLst/>
          </a:prstGeom>
          <a:noFill/>
        </p:spPr>
        <p:txBody>
          <a:bodyPr wrap="square" rtlCol="0">
            <a:spAutoFit/>
          </a:bodyPr>
          <a:lstStyle/>
          <a:p>
            <a:r>
              <a:rPr lang="es-CO" sz="2800" dirty="0" smtClean="0"/>
              <a:t>Salario devengado mensual * el porcentaje </a:t>
            </a:r>
          </a:p>
          <a:p>
            <a:endParaRPr lang="es-CO" dirty="0">
              <a:solidFill>
                <a:sysClr val="windowText" lastClr="000000"/>
              </a:solidFill>
            </a:endParaRPr>
          </a:p>
        </p:txBody>
      </p:sp>
      <p:sp>
        <p:nvSpPr>
          <p:cNvPr id="8" name="Rectángulo 7"/>
          <p:cNvSpPr/>
          <p:nvPr/>
        </p:nvSpPr>
        <p:spPr>
          <a:xfrm>
            <a:off x="6469488" y="1841678"/>
            <a:ext cx="4219977" cy="861774"/>
          </a:xfrm>
          <a:prstGeom prst="rect">
            <a:avLst/>
          </a:prstGeom>
        </p:spPr>
        <p:txBody>
          <a:bodyPr wrap="square">
            <a:spAutoFit/>
          </a:bodyPr>
          <a:lstStyle/>
          <a:p>
            <a:r>
              <a:rPr lang="es-CO" sz="3200" dirty="0" smtClean="0">
                <a:latin typeface="Aharoni" panose="02010803020104030203" pitchFamily="2" charset="-79"/>
                <a:cs typeface="Aharoni" panose="02010803020104030203" pitchFamily="2" charset="-79"/>
              </a:rPr>
              <a:t>Su cálculo</a:t>
            </a:r>
          </a:p>
          <a:p>
            <a:endParaRPr lang="es-CO" dirty="0">
              <a:latin typeface="Aharoni" panose="02010803020104030203" pitchFamily="2" charset="-79"/>
              <a:cs typeface="Aharoni" panose="02010803020104030203" pitchFamily="2" charset="-79"/>
            </a:endParaRPr>
          </a:p>
        </p:txBody>
      </p:sp>
      <p:sp>
        <p:nvSpPr>
          <p:cNvPr id="9" name="Rectángulo redondeado 8">
            <a:hlinkClick r:id="rId2" action="ppaction://hlinksldjump"/>
          </p:cNvPr>
          <p:cNvSpPr/>
          <p:nvPr/>
        </p:nvSpPr>
        <p:spPr>
          <a:xfrm>
            <a:off x="10225826" y="6168980"/>
            <a:ext cx="1966174" cy="5344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Regresar</a:t>
            </a:r>
          </a:p>
        </p:txBody>
      </p:sp>
    </p:spTree>
    <p:extLst>
      <p:ext uri="{BB962C8B-B14F-4D97-AF65-F5344CB8AC3E}">
        <p14:creationId xmlns:p14="http://schemas.microsoft.com/office/powerpoint/2010/main" val="1699747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849759" y="546107"/>
            <a:ext cx="6312177" cy="923330"/>
          </a:xfrm>
          <a:prstGeom prst="rect">
            <a:avLst/>
          </a:prstGeom>
          <a:noFill/>
        </p:spPr>
        <p:txBody>
          <a:bodyPr wrap="none" lIns="91440" tIns="45720" rIns="91440" bIns="45720">
            <a:spAutoFit/>
          </a:bodyPr>
          <a:lstStyle/>
          <a:p>
            <a:pPr algn="ctr"/>
            <a:r>
              <a:rPr lang="es-E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APORTE EMPLEADOR</a:t>
            </a:r>
            <a:endPar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5" name="CuadroTexto 4"/>
          <p:cNvSpPr txBox="1"/>
          <p:nvPr/>
        </p:nvSpPr>
        <p:spPr>
          <a:xfrm>
            <a:off x="1056067" y="1596980"/>
            <a:ext cx="4301544" cy="4524315"/>
          </a:xfrm>
          <a:prstGeom prst="rect">
            <a:avLst/>
          </a:prstGeom>
          <a:noFill/>
        </p:spPr>
        <p:txBody>
          <a:bodyPr wrap="square" rtlCol="0">
            <a:spAutoFit/>
          </a:bodyPr>
          <a:lstStyle/>
          <a:p>
            <a:r>
              <a:rPr lang="es-CO" sz="2400" dirty="0" smtClean="0">
                <a:solidFill>
                  <a:sysClr val="windowText" lastClr="000000"/>
                </a:solidFill>
              </a:rPr>
              <a:t>Salud: 8.5%</a:t>
            </a:r>
          </a:p>
          <a:p>
            <a:endParaRPr lang="es-CO" sz="2400" dirty="0" smtClean="0">
              <a:solidFill>
                <a:sysClr val="windowText" lastClr="000000"/>
              </a:solidFill>
            </a:endParaRPr>
          </a:p>
          <a:p>
            <a:r>
              <a:rPr lang="es-CO" sz="2400" dirty="0" smtClean="0">
                <a:solidFill>
                  <a:sysClr val="windowText" lastClr="000000"/>
                </a:solidFill>
              </a:rPr>
              <a:t>Pensión: 12%</a:t>
            </a:r>
          </a:p>
          <a:p>
            <a:endParaRPr lang="es-CO" sz="2400" dirty="0" smtClean="0">
              <a:solidFill>
                <a:sysClr val="windowText" lastClr="000000"/>
              </a:solidFill>
            </a:endParaRPr>
          </a:p>
          <a:p>
            <a:r>
              <a:rPr lang="es-CO" sz="2400" dirty="0" smtClean="0">
                <a:solidFill>
                  <a:sysClr val="windowText" lastClr="000000"/>
                </a:solidFill>
              </a:rPr>
              <a:t>ARL: varia de acuerdo al nivel de                       riesgo que tenga el empleado</a:t>
            </a:r>
          </a:p>
          <a:p>
            <a:endParaRPr lang="es-CO" sz="2400" dirty="0" smtClean="0">
              <a:solidFill>
                <a:sysClr val="windowText" lastClr="000000"/>
              </a:solidFill>
            </a:endParaRPr>
          </a:p>
          <a:p>
            <a:r>
              <a:rPr lang="es-CO" sz="2400" dirty="0" smtClean="0">
                <a:solidFill>
                  <a:sysClr val="windowText" lastClr="000000"/>
                </a:solidFill>
              </a:rPr>
              <a:t>SENA:2%</a:t>
            </a:r>
          </a:p>
          <a:p>
            <a:endParaRPr lang="es-CO" sz="2400" dirty="0" smtClean="0">
              <a:solidFill>
                <a:sysClr val="windowText" lastClr="000000"/>
              </a:solidFill>
            </a:endParaRPr>
          </a:p>
          <a:p>
            <a:r>
              <a:rPr lang="es-CO" sz="2400" dirty="0" smtClean="0">
                <a:solidFill>
                  <a:sysClr val="windowText" lastClr="000000"/>
                </a:solidFill>
              </a:rPr>
              <a:t>ICBF:3%</a:t>
            </a:r>
          </a:p>
          <a:p>
            <a:endParaRPr lang="es-CO" sz="2400" dirty="0" smtClean="0">
              <a:solidFill>
                <a:sysClr val="windowText" lastClr="000000"/>
              </a:solidFill>
            </a:endParaRPr>
          </a:p>
          <a:p>
            <a:r>
              <a:rPr lang="es-CO" sz="2400" dirty="0" smtClean="0">
                <a:solidFill>
                  <a:sysClr val="windowText" lastClr="000000"/>
                </a:solidFill>
              </a:rPr>
              <a:t>Caja de Compensación:4%</a:t>
            </a:r>
            <a:endParaRPr lang="es-CO" sz="2400" dirty="0">
              <a:solidFill>
                <a:sysClr val="windowText" lastClr="000000"/>
              </a:solidFill>
            </a:endParaRPr>
          </a:p>
        </p:txBody>
      </p:sp>
      <p:sp>
        <p:nvSpPr>
          <p:cNvPr id="6" name="Rectángulo redondeado 5">
            <a:hlinkClick r:id="rId2" action="ppaction://hlinksldjump"/>
          </p:cNvPr>
          <p:cNvSpPr/>
          <p:nvPr/>
        </p:nvSpPr>
        <p:spPr>
          <a:xfrm>
            <a:off x="10225826" y="6168980"/>
            <a:ext cx="1966174" cy="5344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Regresar</a:t>
            </a:r>
          </a:p>
        </p:txBody>
      </p:sp>
    </p:spTree>
    <p:extLst>
      <p:ext uri="{BB962C8B-B14F-4D97-AF65-F5344CB8AC3E}">
        <p14:creationId xmlns:p14="http://schemas.microsoft.com/office/powerpoint/2010/main" val="2189009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494908" y="340045"/>
            <a:ext cx="6970371" cy="923330"/>
          </a:xfrm>
          <a:prstGeom prst="rect">
            <a:avLst/>
          </a:prstGeom>
          <a:noFill/>
        </p:spPr>
        <p:txBody>
          <a:bodyPr wrap="none" lIns="91440" tIns="45720" rIns="91440" bIns="45720">
            <a:spAutoFit/>
          </a:bodyPr>
          <a:lstStyle/>
          <a:p>
            <a:pPr algn="ctr"/>
            <a:r>
              <a:rPr lang="es-E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RECARGOS HRS EXTRAS</a:t>
            </a:r>
            <a:endPar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CuadroTexto 2"/>
          <p:cNvSpPr txBox="1"/>
          <p:nvPr/>
        </p:nvSpPr>
        <p:spPr>
          <a:xfrm>
            <a:off x="0" y="2202287"/>
            <a:ext cx="8102731" cy="2954655"/>
          </a:xfrm>
          <a:prstGeom prst="rect">
            <a:avLst/>
          </a:prstGeom>
          <a:noFill/>
          <a:ln>
            <a:solidFill>
              <a:schemeClr val="bg1"/>
            </a:solidFill>
          </a:ln>
        </p:spPr>
        <p:txBody>
          <a:bodyPr wrap="none" rtlCol="0">
            <a:spAutoFit/>
          </a:bodyPr>
          <a:lstStyle/>
          <a:p>
            <a:r>
              <a:rPr lang="es-CO" sz="2400" dirty="0"/>
              <a:t>Trabajo extra diurno: 25</a:t>
            </a:r>
            <a:r>
              <a:rPr lang="es-CO" sz="2400" dirty="0" smtClean="0"/>
              <a:t>%</a:t>
            </a:r>
          </a:p>
          <a:p>
            <a:endParaRPr lang="es-CO" sz="2400" dirty="0"/>
          </a:p>
          <a:p>
            <a:r>
              <a:rPr lang="es-CO" sz="2400" dirty="0"/>
              <a:t>Trabajo extra </a:t>
            </a:r>
            <a:r>
              <a:rPr lang="es-CO" sz="2400" dirty="0" smtClean="0"/>
              <a:t>nocturno: 75%</a:t>
            </a:r>
          </a:p>
          <a:p>
            <a:endParaRPr lang="es-CO" sz="2400" dirty="0"/>
          </a:p>
          <a:p>
            <a:r>
              <a:rPr lang="es-CO" sz="2400" dirty="0"/>
              <a:t>Trabajo extra diurno en dominical o festivo: 25% + 75% = 100</a:t>
            </a:r>
            <a:r>
              <a:rPr lang="es-CO" sz="2400" dirty="0" smtClean="0"/>
              <a:t>%</a:t>
            </a:r>
          </a:p>
          <a:p>
            <a:endParaRPr lang="es-CO" sz="2400" dirty="0"/>
          </a:p>
          <a:p>
            <a:r>
              <a:rPr lang="es-CO" sz="2400" dirty="0"/>
              <a:t>Trabajo extra nocturno en dominical o festivo: 75% + 75% = 15</a:t>
            </a:r>
            <a:r>
              <a:rPr lang="es-CO" dirty="0"/>
              <a:t>%</a:t>
            </a:r>
          </a:p>
          <a:p>
            <a:endParaRPr lang="es-CO" dirty="0"/>
          </a:p>
        </p:txBody>
      </p:sp>
      <p:sp>
        <p:nvSpPr>
          <p:cNvPr id="4" name="Rectángulo redondeado 3">
            <a:hlinkClick r:id="rId2" action="ppaction://hlinksldjump"/>
          </p:cNvPr>
          <p:cNvSpPr/>
          <p:nvPr/>
        </p:nvSpPr>
        <p:spPr>
          <a:xfrm>
            <a:off x="10225826" y="6168980"/>
            <a:ext cx="1966174" cy="5344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tx1"/>
                </a:solidFill>
              </a:rPr>
              <a:t>Regresar</a:t>
            </a:r>
            <a:endParaRPr lang="es-CO" dirty="0">
              <a:solidFill>
                <a:schemeClr val="tx1"/>
              </a:solidFill>
            </a:endParaRPr>
          </a:p>
        </p:txBody>
      </p:sp>
    </p:spTree>
    <p:extLst>
      <p:ext uri="{BB962C8B-B14F-4D97-AF65-F5344CB8AC3E}">
        <p14:creationId xmlns:p14="http://schemas.microsoft.com/office/powerpoint/2010/main" val="3733499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TotalTime>
  <Words>112</Words>
  <Application>Microsoft Office PowerPoint</Application>
  <PresentationFormat>Panorámica</PresentationFormat>
  <Paragraphs>41</Paragraphs>
  <Slides>6</Slides>
  <Notes>0</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1</vt:i4>
      </vt:variant>
      <vt:variant>
        <vt:lpstr>Títulos de diapositiva</vt:lpstr>
      </vt:variant>
      <vt:variant>
        <vt:i4>6</vt:i4>
      </vt:variant>
    </vt:vector>
  </HeadingPairs>
  <TitlesOfParts>
    <vt:vector size="12" baseType="lpstr">
      <vt:lpstr>Aharoni</vt:lpstr>
      <vt:lpstr>Arial</vt:lpstr>
      <vt:lpstr>Calibri</vt:lpstr>
      <vt:lpstr>Calibri Light</vt:lpstr>
      <vt:lpstr>Tema de Office</vt:lpstr>
      <vt:lpstr>Hoja de cálculo de Microsoft Excel 97-2003</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Maily</dc:creator>
  <cp:lastModifiedBy>Maily</cp:lastModifiedBy>
  <cp:revision>16</cp:revision>
  <dcterms:created xsi:type="dcterms:W3CDTF">2015-05-24T23:25:52Z</dcterms:created>
  <dcterms:modified xsi:type="dcterms:W3CDTF">2015-05-30T04:51:37Z</dcterms:modified>
</cp:coreProperties>
</file>